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6858000" cy="9907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1646"/>
    <a:srgbClr val="D8716C"/>
    <a:srgbClr val="471224"/>
    <a:srgbClr val="D3DD41"/>
    <a:srgbClr val="94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83" d="100"/>
          <a:sy n="83" d="100"/>
        </p:scale>
        <p:origin x="26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exto 15">
            <a:extLst>
              <a:ext uri="{FF2B5EF4-FFF2-40B4-BE49-F238E27FC236}">
                <a16:creationId xmlns:a16="http://schemas.microsoft.com/office/drawing/2014/main" id="{ED7516E2-A02C-D213-14B0-F5784A2B0F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2395" y="6002318"/>
            <a:ext cx="5648325" cy="385760"/>
          </a:xfrm>
        </p:spPr>
        <p:txBody>
          <a:bodyPr anchor="ctr"/>
          <a:lstStyle>
            <a:lvl1pPr>
              <a:buNone/>
              <a:defRPr sz="1800" b="0" i="0">
                <a:solidFill>
                  <a:srgbClr val="251646"/>
                </a:solidFill>
                <a:latin typeface="Metropolis" pitchFamily="2" charset="77"/>
              </a:defRPr>
            </a:lvl1pPr>
          </a:lstStyle>
          <a:p>
            <a:pPr lvl="0"/>
            <a:r>
              <a:rPr lang="pt-BR" dirty="0"/>
              <a:t>Sua resposta aqui</a:t>
            </a:r>
          </a:p>
        </p:txBody>
      </p:sp>
      <p:sp>
        <p:nvSpPr>
          <p:cNvPr id="23" name="Espaço Reservado para Texto 15">
            <a:extLst>
              <a:ext uri="{FF2B5EF4-FFF2-40B4-BE49-F238E27FC236}">
                <a16:creationId xmlns:a16="http://schemas.microsoft.com/office/drawing/2014/main" id="{89E4A310-F5CD-A5CE-8AF4-DD801E4A39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2395" y="3487726"/>
            <a:ext cx="5648325" cy="385760"/>
          </a:xfrm>
        </p:spPr>
        <p:txBody>
          <a:bodyPr anchor="ctr"/>
          <a:lstStyle>
            <a:lvl1pPr>
              <a:buNone/>
              <a:defRPr sz="1800" b="0" i="0">
                <a:solidFill>
                  <a:srgbClr val="251646"/>
                </a:solidFill>
                <a:latin typeface="Metropolis" pitchFamily="2" charset="77"/>
              </a:defRPr>
            </a:lvl1pPr>
          </a:lstStyle>
          <a:p>
            <a:pPr lvl="0"/>
            <a:r>
              <a:rPr lang="pt-BR" dirty="0"/>
              <a:t>Sua resposta aqui</a:t>
            </a:r>
          </a:p>
        </p:txBody>
      </p:sp>
      <p:sp>
        <p:nvSpPr>
          <p:cNvPr id="24" name="Espaço Reservado para Texto 15">
            <a:extLst>
              <a:ext uri="{FF2B5EF4-FFF2-40B4-BE49-F238E27FC236}">
                <a16:creationId xmlns:a16="http://schemas.microsoft.com/office/drawing/2014/main" id="{6DF9EA0D-C374-114D-2F8E-65187BE1A3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2395" y="4745022"/>
            <a:ext cx="5648325" cy="385760"/>
          </a:xfrm>
        </p:spPr>
        <p:txBody>
          <a:bodyPr anchor="ctr"/>
          <a:lstStyle>
            <a:lvl1pPr>
              <a:buNone/>
              <a:defRPr sz="1800" b="0" i="0">
                <a:solidFill>
                  <a:srgbClr val="251646"/>
                </a:solidFill>
                <a:latin typeface="Metropolis" pitchFamily="2" charset="77"/>
              </a:defRPr>
            </a:lvl1pPr>
          </a:lstStyle>
          <a:p>
            <a:pPr lvl="0"/>
            <a:r>
              <a:rPr lang="pt-BR" dirty="0"/>
              <a:t>Sua resposta aqui</a:t>
            </a:r>
          </a:p>
        </p:txBody>
      </p:sp>
      <p:sp>
        <p:nvSpPr>
          <p:cNvPr id="25" name="Espaço Reservado para Texto 15">
            <a:extLst>
              <a:ext uri="{FF2B5EF4-FFF2-40B4-BE49-F238E27FC236}">
                <a16:creationId xmlns:a16="http://schemas.microsoft.com/office/drawing/2014/main" id="{57C58C87-B63D-01FA-D92E-4ECA23A2D3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2395" y="2230430"/>
            <a:ext cx="5648325" cy="385760"/>
          </a:xfrm>
        </p:spPr>
        <p:txBody>
          <a:bodyPr anchor="ctr"/>
          <a:lstStyle>
            <a:lvl1pPr>
              <a:buNone/>
              <a:defRPr sz="1800" b="0" i="0">
                <a:solidFill>
                  <a:srgbClr val="251646"/>
                </a:solidFill>
                <a:latin typeface="Metropolis" pitchFamily="2" charset="77"/>
              </a:defRPr>
            </a:lvl1pPr>
          </a:lstStyle>
          <a:p>
            <a:pPr lvl="0"/>
            <a:r>
              <a:rPr lang="pt-BR" dirty="0"/>
              <a:t>Sua resposta aqui</a:t>
            </a:r>
          </a:p>
        </p:txBody>
      </p:sp>
      <p:sp>
        <p:nvSpPr>
          <p:cNvPr id="26" name="Espaço Reservado para Texto 15">
            <a:extLst>
              <a:ext uri="{FF2B5EF4-FFF2-40B4-BE49-F238E27FC236}">
                <a16:creationId xmlns:a16="http://schemas.microsoft.com/office/drawing/2014/main" id="{FF55C86C-5646-6678-E516-0603133B46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2395" y="7259614"/>
            <a:ext cx="5648325" cy="385760"/>
          </a:xfrm>
        </p:spPr>
        <p:txBody>
          <a:bodyPr anchor="ctr"/>
          <a:lstStyle>
            <a:lvl1pPr>
              <a:buNone/>
              <a:defRPr sz="1800" b="0" i="0">
                <a:solidFill>
                  <a:srgbClr val="251646"/>
                </a:solidFill>
                <a:latin typeface="Metropolis" pitchFamily="2" charset="77"/>
              </a:defRPr>
            </a:lvl1pPr>
          </a:lstStyle>
          <a:p>
            <a:pPr lvl="0"/>
            <a:r>
              <a:rPr lang="pt-BR" dirty="0"/>
              <a:t>Sua resposta aqui</a:t>
            </a:r>
          </a:p>
        </p:txBody>
      </p:sp>
      <p:sp>
        <p:nvSpPr>
          <p:cNvPr id="27" name="Espaço Reservado para Texto 15">
            <a:extLst>
              <a:ext uri="{FF2B5EF4-FFF2-40B4-BE49-F238E27FC236}">
                <a16:creationId xmlns:a16="http://schemas.microsoft.com/office/drawing/2014/main" id="{022B8C23-417C-5006-5C19-8D5B7F68BD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2395" y="8516909"/>
            <a:ext cx="5648325" cy="385760"/>
          </a:xfrm>
        </p:spPr>
        <p:txBody>
          <a:bodyPr anchor="ctr"/>
          <a:lstStyle>
            <a:lvl1pPr>
              <a:buNone/>
              <a:defRPr sz="1800" b="0" i="0">
                <a:solidFill>
                  <a:srgbClr val="251646"/>
                </a:solidFill>
                <a:latin typeface="Metropolis" pitchFamily="2" charset="77"/>
              </a:defRPr>
            </a:lvl1pPr>
          </a:lstStyle>
          <a:p>
            <a:pPr lvl="0"/>
            <a:r>
              <a:rPr lang="pt-BR" dirty="0"/>
              <a:t>Sua resposta aqui</a:t>
            </a:r>
          </a:p>
        </p:txBody>
      </p:sp>
    </p:spTree>
    <p:extLst>
      <p:ext uri="{BB962C8B-B14F-4D97-AF65-F5344CB8AC3E}">
        <p14:creationId xmlns:p14="http://schemas.microsoft.com/office/powerpoint/2010/main" val="2137863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90"/>
            <a:ext cx="5915025" cy="1915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436"/>
            <a:ext cx="5915025" cy="628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2869"/>
            <a:ext cx="154305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47FB1A-F0AD-774B-8EDC-A7B2E315E99E}" type="datetimeFigureOut">
              <a:rPr lang="pt-BR" smtClean="0"/>
              <a:t>30/06/2026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2869"/>
            <a:ext cx="2314575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2869"/>
            <a:ext cx="1543050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97AD83-F274-2C43-8FEB-B69E03D3C9A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40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CED3173-E225-16B2-E8E1-FE3DC7E772F4}"/>
              </a:ext>
            </a:extLst>
          </p:cNvPr>
          <p:cNvSpPr txBox="1"/>
          <p:nvPr/>
        </p:nvSpPr>
        <p:spPr>
          <a:xfrm>
            <a:off x="416885" y="535649"/>
            <a:ext cx="560922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600" b="1" dirty="0">
                <a:solidFill>
                  <a:srgbClr val="471224"/>
                </a:solidFill>
                <a:latin typeface="Metropolis" pitchFamily="2" charset="77"/>
              </a:rPr>
              <a:t>Declaração da Proposta de Valor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AC4B069-F4A7-A476-43C6-05AFC5616DD4}"/>
              </a:ext>
            </a:extLst>
          </p:cNvPr>
          <p:cNvSpPr txBox="1"/>
          <p:nvPr/>
        </p:nvSpPr>
        <p:spPr>
          <a:xfrm>
            <a:off x="416885" y="988716"/>
            <a:ext cx="28216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solidFill>
                  <a:srgbClr val="D8716C"/>
                </a:solidFill>
                <a:latin typeface="Metropolis" pitchFamily="2" charset="77"/>
              </a:rPr>
              <a:t>(modelo baseado em Harvard)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3C0CC6E-557A-6283-F02E-0163CA273F1B}"/>
              </a:ext>
            </a:extLst>
          </p:cNvPr>
          <p:cNvSpPr txBox="1"/>
          <p:nvPr/>
        </p:nvSpPr>
        <p:spPr>
          <a:xfrm>
            <a:off x="520018" y="1655737"/>
            <a:ext cx="24737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etropolis" pitchFamily="2" charset="77"/>
              </a:rPr>
              <a:t>[para]</a:t>
            </a:r>
          </a:p>
          <a:p>
            <a:r>
              <a:rPr lang="pt-BR" sz="1400" dirty="0">
                <a:solidFill>
                  <a:srgbClr val="471224"/>
                </a:solidFill>
                <a:latin typeface="Metropolis" pitchFamily="2" charset="77"/>
              </a:rPr>
              <a:t>segmento de clientes-alvo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732060C-A139-C231-48EC-E2873157C526}"/>
              </a:ext>
            </a:extLst>
          </p:cNvPr>
          <p:cNvSpPr txBox="1"/>
          <p:nvPr/>
        </p:nvSpPr>
        <p:spPr>
          <a:xfrm>
            <a:off x="520018" y="2894525"/>
            <a:ext cx="21002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etropolis" pitchFamily="2" charset="77"/>
              </a:rPr>
              <a:t>[insatisfeito com]</a:t>
            </a:r>
          </a:p>
          <a:p>
            <a:r>
              <a:rPr lang="pt-BR" sz="1400" dirty="0">
                <a:solidFill>
                  <a:srgbClr val="471224"/>
                </a:solidFill>
                <a:latin typeface="Metropolis" pitchFamily="2" charset="77"/>
              </a:rPr>
              <a:t>problema principal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AC24B95-6B3D-A77A-C820-A8F54550D796}"/>
              </a:ext>
            </a:extLst>
          </p:cNvPr>
          <p:cNvSpPr txBox="1"/>
          <p:nvPr/>
        </p:nvSpPr>
        <p:spPr>
          <a:xfrm>
            <a:off x="520018" y="4133313"/>
            <a:ext cx="26292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etropolis" pitchFamily="2" charset="77"/>
              </a:rPr>
              <a:t>[devido a]</a:t>
            </a:r>
          </a:p>
          <a:p>
            <a:r>
              <a:rPr lang="pt-BR" sz="1400" dirty="0">
                <a:solidFill>
                  <a:srgbClr val="471224"/>
                </a:solidFill>
                <a:latin typeface="Metropolis" pitchFamily="2" charset="77"/>
              </a:rPr>
              <a:t>necessidades não atendidas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1C49D4F-58CE-7DC3-ACC9-8BABB81F0394}"/>
              </a:ext>
            </a:extLst>
          </p:cNvPr>
          <p:cNvSpPr txBox="1"/>
          <p:nvPr/>
        </p:nvSpPr>
        <p:spPr>
          <a:xfrm>
            <a:off x="520018" y="5372101"/>
            <a:ext cx="24112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etropolis" pitchFamily="2" charset="77"/>
              </a:rPr>
              <a:t>[eu/nós]</a:t>
            </a:r>
          </a:p>
          <a:p>
            <a:r>
              <a:rPr lang="pt-BR" sz="1400" dirty="0">
                <a:solidFill>
                  <a:srgbClr val="471224"/>
                </a:solidFill>
                <a:latin typeface="Metropolis" pitchFamily="2" charset="77"/>
              </a:rPr>
              <a:t>seu negócio/sua empresa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71E8D61-EC47-206F-5E93-FBB48F9E9513}"/>
              </a:ext>
            </a:extLst>
          </p:cNvPr>
          <p:cNvSpPr txBox="1"/>
          <p:nvPr/>
        </p:nvSpPr>
        <p:spPr>
          <a:xfrm>
            <a:off x="520018" y="6610889"/>
            <a:ext cx="16962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etropolis" pitchFamily="2" charset="77"/>
              </a:rPr>
              <a:t>[oferecemos]</a:t>
            </a:r>
          </a:p>
          <a:p>
            <a:r>
              <a:rPr lang="pt-BR" sz="1400" dirty="0">
                <a:solidFill>
                  <a:srgbClr val="471224"/>
                </a:solidFill>
                <a:latin typeface="Metropolis" pitchFamily="2" charset="77"/>
              </a:rPr>
              <a:t>sua solução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4DFB876-82E1-0864-53A6-C09BB9AC216D}"/>
              </a:ext>
            </a:extLst>
          </p:cNvPr>
          <p:cNvSpPr txBox="1"/>
          <p:nvPr/>
        </p:nvSpPr>
        <p:spPr>
          <a:xfrm>
            <a:off x="520018" y="7849678"/>
            <a:ext cx="25523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Metropolis" pitchFamily="2" charset="77"/>
              </a:rPr>
              <a:t>[proporcionando]</a:t>
            </a:r>
          </a:p>
          <a:p>
            <a:r>
              <a:rPr lang="pt-BR" sz="1400" dirty="0">
                <a:solidFill>
                  <a:srgbClr val="471224"/>
                </a:solidFill>
                <a:latin typeface="Metropolis" pitchFamily="2" charset="77"/>
              </a:rPr>
              <a:t>benefício-chave da solução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B7F82B1-C8F0-E917-67C5-797CF6E60D89}"/>
              </a:ext>
            </a:extLst>
          </p:cNvPr>
          <p:cNvSpPr txBox="1"/>
          <p:nvPr/>
        </p:nvSpPr>
        <p:spPr>
          <a:xfrm>
            <a:off x="574555" y="9553688"/>
            <a:ext cx="4792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rgbClr val="D8716C"/>
                </a:solidFill>
              </a:rPr>
              <a:t>Harvard Innovation Labs, workshop Value Props do Prof. Michael Skok</a:t>
            </a: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2C9892B6-DED4-05BE-BE6A-84BC6EAD31ED}"/>
              </a:ext>
            </a:extLst>
          </p:cNvPr>
          <p:cNvCxnSpPr>
            <a:cxnSpLocks/>
          </p:cNvCxnSpPr>
          <p:nvPr/>
        </p:nvCxnSpPr>
        <p:spPr>
          <a:xfrm>
            <a:off x="562397" y="2616200"/>
            <a:ext cx="5648445" cy="0"/>
          </a:xfrm>
          <a:prstGeom prst="line">
            <a:avLst/>
          </a:prstGeom>
          <a:ln>
            <a:solidFill>
              <a:srgbClr val="D3DD4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DFD56537-1ECA-DA0B-E58A-478CF63FD5BE}"/>
              </a:ext>
            </a:extLst>
          </p:cNvPr>
          <p:cNvCxnSpPr>
            <a:cxnSpLocks/>
          </p:cNvCxnSpPr>
          <p:nvPr/>
        </p:nvCxnSpPr>
        <p:spPr>
          <a:xfrm>
            <a:off x="562397" y="3873500"/>
            <a:ext cx="5648445" cy="0"/>
          </a:xfrm>
          <a:prstGeom prst="line">
            <a:avLst/>
          </a:prstGeom>
          <a:ln>
            <a:solidFill>
              <a:srgbClr val="D3DD4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95CF49E9-4E83-9DD4-19C3-00E2A6AE82E4}"/>
              </a:ext>
            </a:extLst>
          </p:cNvPr>
          <p:cNvCxnSpPr>
            <a:cxnSpLocks/>
          </p:cNvCxnSpPr>
          <p:nvPr/>
        </p:nvCxnSpPr>
        <p:spPr>
          <a:xfrm>
            <a:off x="562397" y="5130800"/>
            <a:ext cx="5648445" cy="0"/>
          </a:xfrm>
          <a:prstGeom prst="line">
            <a:avLst/>
          </a:prstGeom>
          <a:ln>
            <a:solidFill>
              <a:srgbClr val="D3DD4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AB71430E-5005-6B33-D97A-526F81CEC40F}"/>
              </a:ext>
            </a:extLst>
          </p:cNvPr>
          <p:cNvCxnSpPr>
            <a:cxnSpLocks/>
          </p:cNvCxnSpPr>
          <p:nvPr/>
        </p:nvCxnSpPr>
        <p:spPr>
          <a:xfrm>
            <a:off x="562397" y="6388100"/>
            <a:ext cx="5648445" cy="0"/>
          </a:xfrm>
          <a:prstGeom prst="line">
            <a:avLst/>
          </a:prstGeom>
          <a:ln>
            <a:solidFill>
              <a:srgbClr val="D3DD4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6" name="Conector Reto 25">
            <a:extLst>
              <a:ext uri="{FF2B5EF4-FFF2-40B4-BE49-F238E27FC236}">
                <a16:creationId xmlns:a16="http://schemas.microsoft.com/office/drawing/2014/main" id="{13AA66B9-9BC6-7573-C109-5D3DF21CBD0C}"/>
              </a:ext>
            </a:extLst>
          </p:cNvPr>
          <p:cNvCxnSpPr>
            <a:cxnSpLocks/>
          </p:cNvCxnSpPr>
          <p:nvPr/>
        </p:nvCxnSpPr>
        <p:spPr>
          <a:xfrm>
            <a:off x="562397" y="7645400"/>
            <a:ext cx="5648445" cy="0"/>
          </a:xfrm>
          <a:prstGeom prst="line">
            <a:avLst/>
          </a:prstGeom>
          <a:ln>
            <a:solidFill>
              <a:srgbClr val="D3DD4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68B3ACCC-07A2-3537-83DB-A2BF85A43E42}"/>
              </a:ext>
            </a:extLst>
          </p:cNvPr>
          <p:cNvCxnSpPr>
            <a:cxnSpLocks/>
          </p:cNvCxnSpPr>
          <p:nvPr/>
        </p:nvCxnSpPr>
        <p:spPr>
          <a:xfrm>
            <a:off x="562397" y="8902700"/>
            <a:ext cx="5648445" cy="0"/>
          </a:xfrm>
          <a:prstGeom prst="line">
            <a:avLst/>
          </a:prstGeom>
          <a:ln>
            <a:solidFill>
              <a:srgbClr val="D3DD4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8" name="Espaço Reservado para Texto 37">
            <a:extLst>
              <a:ext uri="{FF2B5EF4-FFF2-40B4-BE49-F238E27FC236}">
                <a16:creationId xmlns:a16="http://schemas.microsoft.com/office/drawing/2014/main" id="{1314E445-80AA-A831-732F-8BB4C7AD75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9" name="Espaço Reservado para Texto 38">
            <a:extLst>
              <a:ext uri="{FF2B5EF4-FFF2-40B4-BE49-F238E27FC236}">
                <a16:creationId xmlns:a16="http://schemas.microsoft.com/office/drawing/2014/main" id="{386FE7E1-122E-79D1-6DB5-BC87244D9C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0" name="Espaço Reservado para Texto 39">
            <a:extLst>
              <a:ext uri="{FF2B5EF4-FFF2-40B4-BE49-F238E27FC236}">
                <a16:creationId xmlns:a16="http://schemas.microsoft.com/office/drawing/2014/main" id="{8B5996F3-9873-3C51-3A54-B1B58C57EC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1" name="Espaço Reservado para Texto 40">
            <a:extLst>
              <a:ext uri="{FF2B5EF4-FFF2-40B4-BE49-F238E27FC236}">
                <a16:creationId xmlns:a16="http://schemas.microsoft.com/office/drawing/2014/main" id="{86618D61-3F44-3CDA-047D-F14B16B58E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2" name="Espaço Reservado para Texto 41">
            <a:extLst>
              <a:ext uri="{FF2B5EF4-FFF2-40B4-BE49-F238E27FC236}">
                <a16:creationId xmlns:a16="http://schemas.microsoft.com/office/drawing/2014/main" id="{ECD0A4A4-30E0-E251-3C1C-7BEF8A6C4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3" name="Espaço Reservado para Texto 42">
            <a:extLst>
              <a:ext uri="{FF2B5EF4-FFF2-40B4-BE49-F238E27FC236}">
                <a16:creationId xmlns:a16="http://schemas.microsoft.com/office/drawing/2014/main" id="{96541B22-4EE1-D7C1-7BD9-0B7AAC033C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96959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63</Words>
  <Application>Microsoft Macintosh PowerPoint</Application>
  <PresentationFormat>Personalizar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Metropolis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Chez Publicidade</dc:creator>
  <cp:lastModifiedBy>Chez Publicidade</cp:lastModifiedBy>
  <cp:revision>1</cp:revision>
  <dcterms:created xsi:type="dcterms:W3CDTF">2026-06-30T14:03:58Z</dcterms:created>
  <dcterms:modified xsi:type="dcterms:W3CDTF">2026-06-30T14:49:11Z</dcterms:modified>
</cp:coreProperties>
</file>